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99FF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33"/>
            </a:gs>
            <a:gs pos="39999">
              <a:srgbClr val="85C2FF"/>
            </a:gs>
            <a:gs pos="70000">
              <a:srgbClr val="FFFF00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BBA43-5D19-4131-90E1-CB2B0C4003C5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93361-88B2-46D4-AE5D-D2749F7C0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Вакланмалы-сызыкча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функция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һәм аның графигы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t-RU" sz="4400" b="1" dirty="0" smtClean="0"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r>
              <a:rPr lang="tt-RU" sz="4400" b="1" dirty="0" smtClean="0">
                <a:latin typeface="Times New Roman" pitchFamily="18" charset="0"/>
                <a:cs typeface="Times New Roman" pitchFamily="18" charset="0"/>
              </a:rPr>
              <a:t>9 класс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57290" y="5572140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Яңа </a:t>
            </a:r>
            <a:r>
              <a:rPr lang="ru-RU" dirty="0" smtClean="0"/>
              <a:t>тема </a:t>
            </a:r>
            <a:r>
              <a:rPr lang="ru-RU" dirty="0" err="1" smtClean="0"/>
              <a:t>интерактив</a:t>
            </a:r>
            <a:r>
              <a:rPr lang="ru-RU" dirty="0" smtClean="0"/>
              <a:t> </a:t>
            </a:r>
            <a:r>
              <a:rPr lang="ru-RU" dirty="0" err="1" smtClean="0"/>
              <a:t>тактада</a:t>
            </a:r>
            <a:r>
              <a:rPr lang="ru-RU" dirty="0" smtClean="0"/>
              <a:t> </a:t>
            </a:r>
            <a:r>
              <a:rPr lang="ru-RU" smtClean="0"/>
              <a:t>аңлатыла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                    </a:t>
            </a:r>
            <a:r>
              <a:rPr lang="ru-RU" sz="1600" dirty="0" err="1" smtClean="0">
                <a:latin typeface="SL_Times New Roman" pitchFamily="18" charset="0"/>
              </a:rPr>
              <a:t>функциясене</a:t>
            </a:r>
            <a:r>
              <a:rPr lang="tt-RU" sz="1600" dirty="0" smtClean="0">
                <a:latin typeface="SL_Times New Roman" pitchFamily="18" charset="0"/>
              </a:rPr>
              <a:t>ң графигы             параболасын параллел</a:t>
            </a:r>
            <a:r>
              <a:rPr lang="ru-RU" sz="1600" dirty="0" err="1" smtClean="0">
                <a:latin typeface="SL_Times New Roman" pitchFamily="18" charset="0"/>
              </a:rPr>
              <a:t>ь</a:t>
            </a:r>
            <a:r>
              <a:rPr lang="ru-RU" sz="1600" dirty="0" smtClean="0">
                <a:latin typeface="SL_Times New Roman" pitchFamily="18" charset="0"/>
              </a:rPr>
              <a:t> к</a:t>
            </a:r>
            <a:r>
              <a:rPr lang="tt-RU" sz="1600" dirty="0" smtClean="0">
                <a:latin typeface="SL_Times New Roman" pitchFamily="18" charset="0"/>
              </a:rPr>
              <a:t>ү</a:t>
            </a:r>
            <a:r>
              <a:rPr lang="ru-RU" sz="1600" dirty="0" smtClean="0">
                <a:latin typeface="SL_Times New Roman" pitchFamily="18" charset="0"/>
              </a:rPr>
              <a:t>череп </a:t>
            </a:r>
            <a:r>
              <a:rPr lang="ru-RU" sz="1600" dirty="0" err="1" smtClean="0">
                <a:latin typeface="SL_Times New Roman" pitchFamily="18" charset="0"/>
              </a:rPr>
              <a:t>табыла</a:t>
            </a:r>
            <a:r>
              <a:rPr lang="tt-RU" sz="1600" dirty="0" smtClean="0">
                <a:latin typeface="SL_Times New Roman" pitchFamily="18" charset="0"/>
              </a:rPr>
              <a:t> </a:t>
            </a:r>
            <a:endParaRPr lang="ru-RU" sz="1600" b="1" dirty="0" smtClean="0"/>
          </a:p>
        </p:txBody>
      </p:sp>
      <p:sp>
        <p:nvSpPr>
          <p:cNvPr id="6155" name="Text Box 337"/>
          <p:cNvSpPr txBox="1">
            <a:spLocks noChangeArrowheads="1"/>
          </p:cNvSpPr>
          <p:nvPr/>
        </p:nvSpPr>
        <p:spPr bwMode="auto">
          <a:xfrm>
            <a:off x="928662" y="1285860"/>
            <a:ext cx="2714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3 берәмлек уңга</a:t>
            </a:r>
            <a:endParaRPr lang="ru-RU" sz="2000" b="1" dirty="0">
              <a:latin typeface="SL_Times New Roman" pitchFamily="18" charset="0"/>
            </a:endParaRPr>
          </a:p>
        </p:txBody>
      </p:sp>
      <p:sp>
        <p:nvSpPr>
          <p:cNvPr id="6156" name="Text Box 338"/>
          <p:cNvSpPr txBox="1">
            <a:spLocks noChangeArrowheads="1"/>
          </p:cNvSpPr>
          <p:nvPr/>
        </p:nvSpPr>
        <p:spPr bwMode="auto">
          <a:xfrm>
            <a:off x="1071539" y="3571877"/>
            <a:ext cx="27860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>
                <a:latin typeface="SL_Times New Roman" pitchFamily="18" charset="0"/>
              </a:rPr>
              <a:t>У</a:t>
            </a:r>
            <a:r>
              <a:rPr lang="tt-RU" sz="2000" b="1" dirty="0" smtClean="0">
                <a:latin typeface="SL_Times New Roman" pitchFamily="18" charset="0"/>
              </a:rPr>
              <a:t>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3 берәмлек өскә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6157" name="Text Box 339"/>
          <p:cNvSpPr txBox="1">
            <a:spLocks noChangeArrowheads="1"/>
          </p:cNvSpPr>
          <p:nvPr/>
        </p:nvSpPr>
        <p:spPr bwMode="auto">
          <a:xfrm>
            <a:off x="1000100" y="2357430"/>
            <a:ext cx="29710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3 берәмлек сулга</a:t>
            </a:r>
            <a:endParaRPr lang="ru-RU" sz="2000" b="1" dirty="0" smtClean="0">
              <a:latin typeface="SL_Times New Roman" pitchFamily="18" charset="0"/>
            </a:endParaRPr>
          </a:p>
        </p:txBody>
      </p:sp>
      <p:sp>
        <p:nvSpPr>
          <p:cNvPr id="6158" name="Text Box 340"/>
          <p:cNvSpPr txBox="1">
            <a:spLocks noChangeArrowheads="1"/>
          </p:cNvSpPr>
          <p:nvPr/>
        </p:nvSpPr>
        <p:spPr bwMode="auto">
          <a:xfrm>
            <a:off x="1071538" y="4714884"/>
            <a:ext cx="29726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3 берәмлек аска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4437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4857760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smtClean="0"/>
              <a:t>4</a:t>
            </a:r>
            <a:endParaRPr lang="ru-RU" sz="2400" b="1" dirty="0"/>
          </a:p>
        </p:txBody>
      </p:sp>
      <p:sp>
        <p:nvSpPr>
          <p:cNvPr id="4441" name="AutoShape 345"/>
          <p:cNvSpPr>
            <a:spLocks noChangeArrowheads="1"/>
          </p:cNvSpPr>
          <p:nvPr/>
        </p:nvSpPr>
        <p:spPr bwMode="auto">
          <a:xfrm>
            <a:off x="2143108" y="4286256"/>
            <a:ext cx="1944688" cy="649288"/>
          </a:xfrm>
          <a:prstGeom prst="wedgeEllipseCallout">
            <a:avLst>
              <a:gd name="adj1" fmla="val -115252"/>
              <a:gd name="adj2" fmla="val 75353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ДӨРЕС!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42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1500174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4443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242886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444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350043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4445" name="AutoShape 349"/>
          <p:cNvSpPr>
            <a:spLocks noChangeArrowheads="1"/>
          </p:cNvSpPr>
          <p:nvPr/>
        </p:nvSpPr>
        <p:spPr bwMode="auto">
          <a:xfrm>
            <a:off x="1785918" y="3071810"/>
            <a:ext cx="1785950" cy="714380"/>
          </a:xfrm>
          <a:prstGeom prst="wedgeEllipseCallout">
            <a:avLst>
              <a:gd name="adj1" fmla="val -99273"/>
              <a:gd name="adj2" fmla="val 4644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Уйла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46" name="AutoShape 350"/>
          <p:cNvSpPr>
            <a:spLocks noChangeArrowheads="1"/>
          </p:cNvSpPr>
          <p:nvPr/>
        </p:nvSpPr>
        <p:spPr bwMode="auto">
          <a:xfrm>
            <a:off x="1928794" y="1714488"/>
            <a:ext cx="1714512" cy="571504"/>
          </a:xfrm>
          <a:prstGeom prst="wedgeEllipseCallout">
            <a:avLst>
              <a:gd name="adj1" fmla="val -101808"/>
              <a:gd name="adj2" fmla="val 1146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УЙЛА!</a:t>
            </a:r>
            <a:endParaRPr lang="ru-RU" sz="2000" b="1" dirty="0"/>
          </a:p>
        </p:txBody>
      </p:sp>
      <p:sp>
        <p:nvSpPr>
          <p:cNvPr id="4447" name="AutoShape 351"/>
          <p:cNvSpPr>
            <a:spLocks noChangeArrowheads="1"/>
          </p:cNvSpPr>
          <p:nvPr/>
        </p:nvSpPr>
        <p:spPr bwMode="auto">
          <a:xfrm>
            <a:off x="1928795" y="714356"/>
            <a:ext cx="1714512" cy="433387"/>
          </a:xfrm>
          <a:prstGeom prst="wedgeEllipseCallout">
            <a:avLst>
              <a:gd name="adj1" fmla="val -97187"/>
              <a:gd name="adj2" fmla="val 14175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tt-RU" sz="2000" b="1" dirty="0" smtClean="0"/>
              <a:t>УЙЛА!</a:t>
            </a:r>
            <a:endParaRPr lang="ru-RU" sz="2000" b="1" dirty="0"/>
          </a:p>
        </p:txBody>
      </p:sp>
      <p:sp>
        <p:nvSpPr>
          <p:cNvPr id="6171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714348" y="214290"/>
          <a:ext cx="992188" cy="357188"/>
        </p:xfrm>
        <a:graphic>
          <a:graphicData uri="http://schemas.openxmlformats.org/presentationml/2006/ole">
            <p:oleObj spid="_x0000_s2050" name="Формула" r:id="rId3" imgW="634680" imgH="2286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071938" y="214290"/>
          <a:ext cx="571500" cy="311150"/>
        </p:xfrm>
        <a:graphic>
          <a:graphicData uri="http://schemas.openxmlformats.org/presentationml/2006/ole">
            <p:oleObj spid="_x0000_s2051" name="Формула" r:id="rId4" imgW="419040" imgH="228600" progId="Equation.3">
              <p:embed/>
            </p:oleObj>
          </a:graphicData>
        </a:graphic>
      </p:graphicFrame>
      <p:grpSp>
        <p:nvGrpSpPr>
          <p:cNvPr id="84" name="Группа 83"/>
          <p:cNvGrpSpPr/>
          <p:nvPr/>
        </p:nvGrpSpPr>
        <p:grpSpPr>
          <a:xfrm>
            <a:off x="5323114" y="751114"/>
            <a:ext cx="1839686" cy="2536372"/>
            <a:chOff x="5323114" y="751114"/>
            <a:chExt cx="1839686" cy="2536372"/>
          </a:xfrm>
          <a:noFill/>
        </p:grpSpPr>
        <p:sp>
          <p:nvSpPr>
            <p:cNvPr id="82" name="Полилиния 81"/>
            <p:cNvSpPr/>
            <p:nvPr/>
          </p:nvSpPr>
          <p:spPr>
            <a:xfrm>
              <a:off x="5323114" y="751114"/>
              <a:ext cx="968829" cy="2536372"/>
            </a:xfrm>
            <a:custGeom>
              <a:avLst/>
              <a:gdLst>
                <a:gd name="connsiteX0" fmla="*/ 968829 w 968829"/>
                <a:gd name="connsiteY0" fmla="*/ 2536372 h 2536372"/>
                <a:gd name="connsiteX1" fmla="*/ 642257 w 968829"/>
                <a:gd name="connsiteY1" fmla="*/ 2231572 h 2536372"/>
                <a:gd name="connsiteX2" fmla="*/ 304800 w 968829"/>
                <a:gd name="connsiteY2" fmla="*/ 1371600 h 2536372"/>
                <a:gd name="connsiteX3" fmla="*/ 10886 w 968829"/>
                <a:gd name="connsiteY3" fmla="*/ 0 h 2536372"/>
                <a:gd name="connsiteX4" fmla="*/ 10886 w 968829"/>
                <a:gd name="connsiteY4" fmla="*/ 0 h 2536372"/>
                <a:gd name="connsiteX5" fmla="*/ 0 w 968829"/>
                <a:gd name="connsiteY5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829" h="2536372">
                  <a:moveTo>
                    <a:pt x="968829" y="2536372"/>
                  </a:moveTo>
                  <a:cubicBezTo>
                    <a:pt x="860878" y="2481036"/>
                    <a:pt x="752928" y="2425701"/>
                    <a:pt x="642257" y="2231572"/>
                  </a:cubicBezTo>
                  <a:cubicBezTo>
                    <a:pt x="531586" y="2037443"/>
                    <a:pt x="410028" y="1743529"/>
                    <a:pt x="304800" y="1371600"/>
                  </a:cubicBezTo>
                  <a:cubicBezTo>
                    <a:pt x="199572" y="999671"/>
                    <a:pt x="10886" y="0"/>
                    <a:pt x="10886" y="0"/>
                  </a:cubicBezTo>
                  <a:lnTo>
                    <a:pt x="10886" y="0"/>
                  </a:lnTo>
                  <a:lnTo>
                    <a:pt x="0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6281057" y="751114"/>
              <a:ext cx="881743" cy="2536372"/>
            </a:xfrm>
            <a:custGeom>
              <a:avLst/>
              <a:gdLst>
                <a:gd name="connsiteX0" fmla="*/ 0 w 881743"/>
                <a:gd name="connsiteY0" fmla="*/ 2536372 h 2536372"/>
                <a:gd name="connsiteX1" fmla="*/ 283029 w 881743"/>
                <a:gd name="connsiteY1" fmla="*/ 2231572 h 2536372"/>
                <a:gd name="connsiteX2" fmla="*/ 609600 w 881743"/>
                <a:gd name="connsiteY2" fmla="*/ 1393372 h 2536372"/>
                <a:gd name="connsiteX3" fmla="*/ 881743 w 881743"/>
                <a:gd name="connsiteY3" fmla="*/ 0 h 2536372"/>
                <a:gd name="connsiteX4" fmla="*/ 881743 w 881743"/>
                <a:gd name="connsiteY4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1743" h="2536372">
                  <a:moveTo>
                    <a:pt x="0" y="2536372"/>
                  </a:moveTo>
                  <a:cubicBezTo>
                    <a:pt x="90714" y="2479222"/>
                    <a:pt x="181429" y="2422072"/>
                    <a:pt x="283029" y="2231572"/>
                  </a:cubicBezTo>
                  <a:cubicBezTo>
                    <a:pt x="384629" y="2041072"/>
                    <a:pt x="509814" y="1765301"/>
                    <a:pt x="609600" y="1393372"/>
                  </a:cubicBezTo>
                  <a:cubicBezTo>
                    <a:pt x="709386" y="1021443"/>
                    <a:pt x="881743" y="0"/>
                    <a:pt x="881743" y="0"/>
                  </a:cubicBezTo>
                  <a:lnTo>
                    <a:pt x="881743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2052" name="Picture 4" descr="C:\Users\миляш\Desktop\gif\62902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857364"/>
            <a:ext cx="714375" cy="10572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0.05857 L 0.00642 0.111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1595 L -0.00468 0.1473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3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2"/>
                  </p:tgtEl>
                </p:cond>
              </p:nextCondLst>
            </p:seq>
          </p:childTnLst>
        </p:cTn>
      </p:par>
    </p:tnLst>
    <p:bldLst>
      <p:bldP spid="4441" grpId="0" animBg="1"/>
      <p:bldP spid="4445" grpId="0" animBg="1"/>
      <p:bldP spid="4445" grpId="1" animBg="1"/>
      <p:bldP spid="4446" grpId="0" animBg="1"/>
      <p:bldP spid="4446" grpId="1" animBg="1"/>
      <p:bldP spid="4447" grpId="0" animBg="1"/>
      <p:bldP spid="444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                    </a:t>
            </a:r>
            <a:r>
              <a:rPr lang="ru-RU" sz="1600" dirty="0" err="1" smtClean="0">
                <a:latin typeface="SL_Times New Roman" pitchFamily="18" charset="0"/>
              </a:rPr>
              <a:t>функциясене</a:t>
            </a:r>
            <a:r>
              <a:rPr lang="tt-RU" sz="1600" dirty="0" smtClean="0">
                <a:latin typeface="SL_Times New Roman" pitchFamily="18" charset="0"/>
              </a:rPr>
              <a:t>ң графигы                 параболасын параллел</a:t>
            </a:r>
            <a:r>
              <a:rPr lang="ru-RU" sz="1600" dirty="0" err="1" smtClean="0">
                <a:latin typeface="SL_Times New Roman" pitchFamily="18" charset="0"/>
              </a:rPr>
              <a:t>ь</a:t>
            </a:r>
            <a:r>
              <a:rPr lang="ru-RU" sz="1600" dirty="0" smtClean="0">
                <a:latin typeface="SL_Times New Roman" pitchFamily="18" charset="0"/>
              </a:rPr>
              <a:t> к</a:t>
            </a:r>
            <a:r>
              <a:rPr lang="tt-RU" sz="1600" dirty="0" smtClean="0">
                <a:latin typeface="SL_Times New Roman" pitchFamily="18" charset="0"/>
              </a:rPr>
              <a:t>ү</a:t>
            </a:r>
            <a:r>
              <a:rPr lang="ru-RU" sz="1600" dirty="0" smtClean="0">
                <a:latin typeface="SL_Times New Roman" pitchFamily="18" charset="0"/>
              </a:rPr>
              <a:t>череп </a:t>
            </a:r>
            <a:r>
              <a:rPr lang="ru-RU" sz="1600" dirty="0" err="1" smtClean="0">
                <a:latin typeface="SL_Times New Roman" pitchFamily="18" charset="0"/>
              </a:rPr>
              <a:t>табыла</a:t>
            </a:r>
            <a:r>
              <a:rPr lang="tt-RU" sz="1600" dirty="0" smtClean="0">
                <a:latin typeface="SL_Times New Roman" pitchFamily="18" charset="0"/>
              </a:rPr>
              <a:t> </a:t>
            </a:r>
            <a:endParaRPr lang="ru-RU" sz="1600" b="1" dirty="0" smtClean="0"/>
          </a:p>
        </p:txBody>
      </p:sp>
      <p:sp>
        <p:nvSpPr>
          <p:cNvPr id="6155" name="Text Box 337"/>
          <p:cNvSpPr txBox="1">
            <a:spLocks noChangeArrowheads="1"/>
          </p:cNvSpPr>
          <p:nvPr/>
        </p:nvSpPr>
        <p:spPr bwMode="auto">
          <a:xfrm>
            <a:off x="928662" y="1285860"/>
            <a:ext cx="2714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уңга</a:t>
            </a:r>
            <a:endParaRPr lang="ru-RU" sz="2000" b="1" dirty="0">
              <a:latin typeface="SL_Times New Roman" pitchFamily="18" charset="0"/>
            </a:endParaRPr>
          </a:p>
        </p:txBody>
      </p:sp>
      <p:sp>
        <p:nvSpPr>
          <p:cNvPr id="6156" name="Text Box 338"/>
          <p:cNvSpPr txBox="1">
            <a:spLocks noChangeArrowheads="1"/>
          </p:cNvSpPr>
          <p:nvPr/>
        </p:nvSpPr>
        <p:spPr bwMode="auto">
          <a:xfrm>
            <a:off x="1071539" y="3571877"/>
            <a:ext cx="27860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>
                <a:latin typeface="SL_Times New Roman" pitchFamily="18" charset="0"/>
              </a:rPr>
              <a:t>У</a:t>
            </a:r>
            <a:r>
              <a:rPr lang="tt-RU" sz="2000" b="1" dirty="0" smtClean="0">
                <a:latin typeface="SL_Times New Roman" pitchFamily="18" charset="0"/>
              </a:rPr>
              <a:t>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өскә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6157" name="Text Box 339"/>
          <p:cNvSpPr txBox="1">
            <a:spLocks noChangeArrowheads="1"/>
          </p:cNvSpPr>
          <p:nvPr/>
        </p:nvSpPr>
        <p:spPr bwMode="auto">
          <a:xfrm>
            <a:off x="1000100" y="2357430"/>
            <a:ext cx="29710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сулга</a:t>
            </a:r>
            <a:endParaRPr lang="ru-RU" sz="2000" b="1" dirty="0" smtClean="0">
              <a:latin typeface="SL_Times New Roman" pitchFamily="18" charset="0"/>
            </a:endParaRPr>
          </a:p>
        </p:txBody>
      </p:sp>
      <p:sp>
        <p:nvSpPr>
          <p:cNvPr id="6158" name="Text Box 340"/>
          <p:cNvSpPr txBox="1">
            <a:spLocks noChangeArrowheads="1"/>
          </p:cNvSpPr>
          <p:nvPr/>
        </p:nvSpPr>
        <p:spPr bwMode="auto">
          <a:xfrm>
            <a:off x="1071538" y="4714884"/>
            <a:ext cx="29726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аска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4437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7158" y="135729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4441" name="AutoShape 345"/>
          <p:cNvSpPr>
            <a:spLocks noChangeArrowheads="1"/>
          </p:cNvSpPr>
          <p:nvPr/>
        </p:nvSpPr>
        <p:spPr bwMode="auto">
          <a:xfrm>
            <a:off x="2071670" y="571480"/>
            <a:ext cx="1944688" cy="649288"/>
          </a:xfrm>
          <a:prstGeom prst="wedgeEllipseCallout">
            <a:avLst>
              <a:gd name="adj1" fmla="val -116663"/>
              <a:gd name="adj2" fmla="val 12182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ДӨРЕС!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42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7158" y="4929198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4443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242886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444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350043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4445" name="AutoShape 349"/>
          <p:cNvSpPr>
            <a:spLocks noChangeArrowheads="1"/>
          </p:cNvSpPr>
          <p:nvPr/>
        </p:nvSpPr>
        <p:spPr bwMode="auto">
          <a:xfrm>
            <a:off x="1928794" y="2643182"/>
            <a:ext cx="2214578" cy="928694"/>
          </a:xfrm>
          <a:prstGeom prst="wedgeEllipseCallout">
            <a:avLst>
              <a:gd name="adj1" fmla="val -91081"/>
              <a:gd name="adj2" fmla="val 6436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Уйла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46" name="AutoShape 350"/>
          <p:cNvSpPr>
            <a:spLocks noChangeArrowheads="1"/>
          </p:cNvSpPr>
          <p:nvPr/>
        </p:nvSpPr>
        <p:spPr bwMode="auto">
          <a:xfrm>
            <a:off x="2000232" y="1500174"/>
            <a:ext cx="2160588" cy="576262"/>
          </a:xfrm>
          <a:prstGeom prst="wedgeEllipseCallout">
            <a:avLst>
              <a:gd name="adj1" fmla="val -98075"/>
              <a:gd name="adj2" fmla="val 1450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УЙЛА!</a:t>
            </a:r>
            <a:endParaRPr lang="ru-RU" sz="2000" b="1" dirty="0"/>
          </a:p>
        </p:txBody>
      </p:sp>
      <p:sp>
        <p:nvSpPr>
          <p:cNvPr id="4447" name="AutoShape 351"/>
          <p:cNvSpPr>
            <a:spLocks noChangeArrowheads="1"/>
          </p:cNvSpPr>
          <p:nvPr/>
        </p:nvSpPr>
        <p:spPr bwMode="auto">
          <a:xfrm>
            <a:off x="1928794" y="4143380"/>
            <a:ext cx="2160587" cy="576263"/>
          </a:xfrm>
          <a:prstGeom prst="wedgeEllipseCallout">
            <a:avLst>
              <a:gd name="adj1" fmla="val -92108"/>
              <a:gd name="adj2" fmla="val 110020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tt-RU" sz="2000" b="1" dirty="0" smtClean="0"/>
              <a:t>УЙЛА!</a:t>
            </a:r>
            <a:endParaRPr lang="ru-RU" sz="2000" b="1" dirty="0"/>
          </a:p>
        </p:txBody>
      </p:sp>
      <p:sp>
        <p:nvSpPr>
          <p:cNvPr id="6171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071934" y="214290"/>
          <a:ext cx="571500" cy="311150"/>
        </p:xfrm>
        <a:graphic>
          <a:graphicData uri="http://schemas.openxmlformats.org/presentationml/2006/ole">
            <p:oleObj spid="_x0000_s3075" name="Формула" r:id="rId3" imgW="419040" imgH="228600" progId="Equation.3">
              <p:embed/>
            </p:oleObj>
          </a:graphicData>
        </a:graphic>
      </p:graphicFrame>
      <p:grpSp>
        <p:nvGrpSpPr>
          <p:cNvPr id="3" name="Группа 83"/>
          <p:cNvGrpSpPr/>
          <p:nvPr/>
        </p:nvGrpSpPr>
        <p:grpSpPr>
          <a:xfrm>
            <a:off x="5323114" y="751114"/>
            <a:ext cx="1839686" cy="2536372"/>
            <a:chOff x="5323114" y="751114"/>
            <a:chExt cx="1839686" cy="2536372"/>
          </a:xfrm>
          <a:noFill/>
        </p:grpSpPr>
        <p:sp>
          <p:nvSpPr>
            <p:cNvPr id="82" name="Полилиния 81"/>
            <p:cNvSpPr/>
            <p:nvPr/>
          </p:nvSpPr>
          <p:spPr>
            <a:xfrm>
              <a:off x="5323114" y="751114"/>
              <a:ext cx="968829" cy="2536372"/>
            </a:xfrm>
            <a:custGeom>
              <a:avLst/>
              <a:gdLst>
                <a:gd name="connsiteX0" fmla="*/ 968829 w 968829"/>
                <a:gd name="connsiteY0" fmla="*/ 2536372 h 2536372"/>
                <a:gd name="connsiteX1" fmla="*/ 642257 w 968829"/>
                <a:gd name="connsiteY1" fmla="*/ 2231572 h 2536372"/>
                <a:gd name="connsiteX2" fmla="*/ 304800 w 968829"/>
                <a:gd name="connsiteY2" fmla="*/ 1371600 h 2536372"/>
                <a:gd name="connsiteX3" fmla="*/ 10886 w 968829"/>
                <a:gd name="connsiteY3" fmla="*/ 0 h 2536372"/>
                <a:gd name="connsiteX4" fmla="*/ 10886 w 968829"/>
                <a:gd name="connsiteY4" fmla="*/ 0 h 2536372"/>
                <a:gd name="connsiteX5" fmla="*/ 0 w 968829"/>
                <a:gd name="connsiteY5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829" h="2536372">
                  <a:moveTo>
                    <a:pt x="968829" y="2536372"/>
                  </a:moveTo>
                  <a:cubicBezTo>
                    <a:pt x="860878" y="2481036"/>
                    <a:pt x="752928" y="2425701"/>
                    <a:pt x="642257" y="2231572"/>
                  </a:cubicBezTo>
                  <a:cubicBezTo>
                    <a:pt x="531586" y="2037443"/>
                    <a:pt x="410028" y="1743529"/>
                    <a:pt x="304800" y="1371600"/>
                  </a:cubicBezTo>
                  <a:cubicBezTo>
                    <a:pt x="199572" y="999671"/>
                    <a:pt x="10886" y="0"/>
                    <a:pt x="10886" y="0"/>
                  </a:cubicBezTo>
                  <a:lnTo>
                    <a:pt x="10886" y="0"/>
                  </a:lnTo>
                  <a:lnTo>
                    <a:pt x="0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6281057" y="751114"/>
              <a:ext cx="881743" cy="2536372"/>
            </a:xfrm>
            <a:custGeom>
              <a:avLst/>
              <a:gdLst>
                <a:gd name="connsiteX0" fmla="*/ 0 w 881743"/>
                <a:gd name="connsiteY0" fmla="*/ 2536372 h 2536372"/>
                <a:gd name="connsiteX1" fmla="*/ 283029 w 881743"/>
                <a:gd name="connsiteY1" fmla="*/ 2231572 h 2536372"/>
                <a:gd name="connsiteX2" fmla="*/ 609600 w 881743"/>
                <a:gd name="connsiteY2" fmla="*/ 1393372 h 2536372"/>
                <a:gd name="connsiteX3" fmla="*/ 881743 w 881743"/>
                <a:gd name="connsiteY3" fmla="*/ 0 h 2536372"/>
                <a:gd name="connsiteX4" fmla="*/ 881743 w 881743"/>
                <a:gd name="connsiteY4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1743" h="2536372">
                  <a:moveTo>
                    <a:pt x="0" y="2536372"/>
                  </a:moveTo>
                  <a:cubicBezTo>
                    <a:pt x="90714" y="2479222"/>
                    <a:pt x="181429" y="2422072"/>
                    <a:pt x="283029" y="2231572"/>
                  </a:cubicBezTo>
                  <a:cubicBezTo>
                    <a:pt x="384629" y="2041072"/>
                    <a:pt x="509814" y="1765301"/>
                    <a:pt x="609600" y="1393372"/>
                  </a:cubicBezTo>
                  <a:cubicBezTo>
                    <a:pt x="709386" y="1021443"/>
                    <a:pt x="881743" y="0"/>
                    <a:pt x="881743" y="0"/>
                  </a:cubicBezTo>
                  <a:lnTo>
                    <a:pt x="881743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857224" y="214289"/>
          <a:ext cx="928694" cy="288215"/>
        </p:xfrm>
        <a:graphic>
          <a:graphicData uri="http://schemas.openxmlformats.org/presentationml/2006/ole">
            <p:oleObj spid="_x0000_s3076" name="Формула" r:id="rId4" imgW="736560" imgH="228600" progId="Equation.3">
              <p:embed/>
            </p:oleObj>
          </a:graphicData>
        </a:graphic>
      </p:graphicFrame>
      <p:pic>
        <p:nvPicPr>
          <p:cNvPr id="3078" name="Picture 6" descr="C:\Users\миляш\Desktop\gif\62902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214554"/>
            <a:ext cx="714375" cy="10572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L 0.13229 -0.004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3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2"/>
                  </p:tgtEl>
                </p:cond>
              </p:nextCondLst>
            </p:seq>
          </p:childTnLst>
        </p:cTn>
      </p:par>
    </p:tnLst>
    <p:bldLst>
      <p:bldP spid="4441" grpId="0" animBg="1"/>
      <p:bldP spid="4445" grpId="0" animBg="1"/>
      <p:bldP spid="4445" grpId="1" animBg="1"/>
      <p:bldP spid="4446" grpId="0" animBg="1"/>
      <p:bldP spid="4446" grpId="1" animBg="1"/>
      <p:bldP spid="4447" grpId="0" animBg="1"/>
      <p:bldP spid="444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                    </a:t>
            </a:r>
            <a:r>
              <a:rPr lang="ru-RU" sz="1600" dirty="0" err="1" smtClean="0">
                <a:latin typeface="SL_Times New Roman" pitchFamily="18" charset="0"/>
              </a:rPr>
              <a:t>функциясене</a:t>
            </a:r>
            <a:r>
              <a:rPr lang="tt-RU" sz="1600" dirty="0" smtClean="0">
                <a:latin typeface="SL_Times New Roman" pitchFamily="18" charset="0"/>
              </a:rPr>
              <a:t>ң графигы                параболасын параллел</a:t>
            </a:r>
            <a:r>
              <a:rPr lang="ru-RU" sz="1600" dirty="0" err="1" smtClean="0">
                <a:latin typeface="SL_Times New Roman" pitchFamily="18" charset="0"/>
              </a:rPr>
              <a:t>ь</a:t>
            </a:r>
            <a:r>
              <a:rPr lang="ru-RU" sz="1600" dirty="0" smtClean="0">
                <a:latin typeface="SL_Times New Roman" pitchFamily="18" charset="0"/>
              </a:rPr>
              <a:t> к</a:t>
            </a:r>
            <a:r>
              <a:rPr lang="tt-RU" sz="1600" dirty="0" smtClean="0">
                <a:latin typeface="SL_Times New Roman" pitchFamily="18" charset="0"/>
              </a:rPr>
              <a:t>ү</a:t>
            </a:r>
            <a:r>
              <a:rPr lang="ru-RU" sz="1600" dirty="0" smtClean="0">
                <a:latin typeface="SL_Times New Roman" pitchFamily="18" charset="0"/>
              </a:rPr>
              <a:t>череп </a:t>
            </a:r>
            <a:r>
              <a:rPr lang="ru-RU" sz="1600" dirty="0" err="1" smtClean="0">
                <a:latin typeface="SL_Times New Roman" pitchFamily="18" charset="0"/>
              </a:rPr>
              <a:t>табыла</a:t>
            </a:r>
            <a:r>
              <a:rPr lang="tt-RU" sz="1600" dirty="0" smtClean="0">
                <a:latin typeface="SL_Times New Roman" pitchFamily="18" charset="0"/>
              </a:rPr>
              <a:t> </a:t>
            </a:r>
            <a:endParaRPr lang="ru-RU" sz="1600" b="1" dirty="0" smtClean="0"/>
          </a:p>
        </p:txBody>
      </p:sp>
      <p:sp>
        <p:nvSpPr>
          <p:cNvPr id="6155" name="Text Box 337"/>
          <p:cNvSpPr txBox="1">
            <a:spLocks noChangeArrowheads="1"/>
          </p:cNvSpPr>
          <p:nvPr/>
        </p:nvSpPr>
        <p:spPr bwMode="auto">
          <a:xfrm>
            <a:off x="928662" y="1285860"/>
            <a:ext cx="2714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уңга</a:t>
            </a:r>
            <a:endParaRPr lang="ru-RU" sz="2000" b="1" dirty="0">
              <a:latin typeface="SL_Times New Roman" pitchFamily="18" charset="0"/>
            </a:endParaRPr>
          </a:p>
        </p:txBody>
      </p:sp>
      <p:sp>
        <p:nvSpPr>
          <p:cNvPr id="6156" name="Text Box 338"/>
          <p:cNvSpPr txBox="1">
            <a:spLocks noChangeArrowheads="1"/>
          </p:cNvSpPr>
          <p:nvPr/>
        </p:nvSpPr>
        <p:spPr bwMode="auto">
          <a:xfrm>
            <a:off x="1071539" y="3571877"/>
            <a:ext cx="27860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2000" b="1" dirty="0">
                <a:latin typeface="SL_Times New Roman" pitchFamily="18" charset="0"/>
              </a:rPr>
              <a:t>У</a:t>
            </a:r>
            <a:r>
              <a:rPr lang="tt-RU" sz="2000" b="1" dirty="0" smtClean="0">
                <a:latin typeface="SL_Times New Roman" pitchFamily="18" charset="0"/>
              </a:rPr>
              <a:t>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өскә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6157" name="Text Box 339"/>
          <p:cNvSpPr txBox="1">
            <a:spLocks noChangeArrowheads="1"/>
          </p:cNvSpPr>
          <p:nvPr/>
        </p:nvSpPr>
        <p:spPr bwMode="auto">
          <a:xfrm>
            <a:off x="1000100" y="2357430"/>
            <a:ext cx="29710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Хлар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сулга</a:t>
            </a:r>
            <a:endParaRPr lang="ru-RU" sz="2000" b="1" dirty="0" smtClean="0">
              <a:latin typeface="SL_Times New Roman" pitchFamily="18" charset="0"/>
            </a:endParaRPr>
          </a:p>
        </p:txBody>
      </p:sp>
      <p:sp>
        <p:nvSpPr>
          <p:cNvPr id="6158" name="Text Box 340"/>
          <p:cNvSpPr txBox="1">
            <a:spLocks noChangeArrowheads="1"/>
          </p:cNvSpPr>
          <p:nvPr/>
        </p:nvSpPr>
        <p:spPr bwMode="auto">
          <a:xfrm>
            <a:off x="1071538" y="4714884"/>
            <a:ext cx="29726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2000" b="1" dirty="0" smtClean="0">
                <a:latin typeface="SL_Times New Roman" pitchFamily="18" charset="0"/>
              </a:rPr>
              <a:t> 4 берәмлек аска</a:t>
            </a:r>
            <a:endParaRPr lang="ru-RU" sz="20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4437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3643314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4441" name="AutoShape 345"/>
          <p:cNvSpPr>
            <a:spLocks noChangeArrowheads="1"/>
          </p:cNvSpPr>
          <p:nvPr/>
        </p:nvSpPr>
        <p:spPr bwMode="auto">
          <a:xfrm>
            <a:off x="2143108" y="2643182"/>
            <a:ext cx="1944688" cy="649288"/>
          </a:xfrm>
          <a:prstGeom prst="wedgeEllipseCallout">
            <a:avLst>
              <a:gd name="adj1" fmla="val -116663"/>
              <a:gd name="adj2" fmla="val 12182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ДӨРЕС!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42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1500174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4443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242886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444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485776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4445" name="AutoShape 349"/>
          <p:cNvSpPr>
            <a:spLocks noChangeArrowheads="1"/>
          </p:cNvSpPr>
          <p:nvPr/>
        </p:nvSpPr>
        <p:spPr bwMode="auto">
          <a:xfrm>
            <a:off x="1928794" y="4143380"/>
            <a:ext cx="2214578" cy="928694"/>
          </a:xfrm>
          <a:prstGeom prst="wedgeEllipseCallout">
            <a:avLst>
              <a:gd name="adj1" fmla="val -91081"/>
              <a:gd name="adj2" fmla="val 6436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Уйла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46" name="AutoShape 350"/>
          <p:cNvSpPr>
            <a:spLocks noChangeArrowheads="1"/>
          </p:cNvSpPr>
          <p:nvPr/>
        </p:nvSpPr>
        <p:spPr bwMode="auto">
          <a:xfrm>
            <a:off x="2000232" y="1357298"/>
            <a:ext cx="2160588" cy="576262"/>
          </a:xfrm>
          <a:prstGeom prst="wedgeEllipseCallout">
            <a:avLst>
              <a:gd name="adj1" fmla="val -98075"/>
              <a:gd name="adj2" fmla="val 1450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УЙЛА!</a:t>
            </a:r>
            <a:endParaRPr lang="ru-RU" sz="2000" b="1" dirty="0"/>
          </a:p>
        </p:txBody>
      </p:sp>
      <p:sp>
        <p:nvSpPr>
          <p:cNvPr id="4447" name="AutoShape 351"/>
          <p:cNvSpPr>
            <a:spLocks noChangeArrowheads="1"/>
          </p:cNvSpPr>
          <p:nvPr/>
        </p:nvSpPr>
        <p:spPr bwMode="auto">
          <a:xfrm>
            <a:off x="1643042" y="428604"/>
            <a:ext cx="2160587" cy="576263"/>
          </a:xfrm>
          <a:prstGeom prst="wedgeEllipseCallout">
            <a:avLst>
              <a:gd name="adj1" fmla="val -80681"/>
              <a:gd name="adj2" fmla="val 154449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tt-RU" sz="2000" b="1" dirty="0" smtClean="0"/>
              <a:t>УЙЛА!</a:t>
            </a:r>
            <a:endParaRPr lang="ru-RU" sz="2000" b="1" dirty="0"/>
          </a:p>
        </p:txBody>
      </p:sp>
      <p:sp>
        <p:nvSpPr>
          <p:cNvPr id="6171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000496" y="214290"/>
          <a:ext cx="692150" cy="311150"/>
        </p:xfrm>
        <a:graphic>
          <a:graphicData uri="http://schemas.openxmlformats.org/presentationml/2006/ole">
            <p:oleObj spid="_x0000_s4099" name="Формула" r:id="rId3" imgW="507960" imgH="228600" progId="Equation.3">
              <p:embed/>
            </p:oleObj>
          </a:graphicData>
        </a:graphic>
      </p:graphicFrame>
      <p:grpSp>
        <p:nvGrpSpPr>
          <p:cNvPr id="3" name="Группа 83"/>
          <p:cNvGrpSpPr/>
          <p:nvPr/>
        </p:nvGrpSpPr>
        <p:grpSpPr>
          <a:xfrm rot="10800000">
            <a:off x="5357818" y="3286124"/>
            <a:ext cx="1911124" cy="2428892"/>
            <a:chOff x="5323114" y="751114"/>
            <a:chExt cx="1839686" cy="2536372"/>
          </a:xfrm>
          <a:noFill/>
        </p:grpSpPr>
        <p:sp>
          <p:nvSpPr>
            <p:cNvPr id="82" name="Полилиния 81"/>
            <p:cNvSpPr/>
            <p:nvPr/>
          </p:nvSpPr>
          <p:spPr>
            <a:xfrm>
              <a:off x="5323114" y="751114"/>
              <a:ext cx="968829" cy="2536372"/>
            </a:xfrm>
            <a:custGeom>
              <a:avLst/>
              <a:gdLst>
                <a:gd name="connsiteX0" fmla="*/ 968829 w 968829"/>
                <a:gd name="connsiteY0" fmla="*/ 2536372 h 2536372"/>
                <a:gd name="connsiteX1" fmla="*/ 642257 w 968829"/>
                <a:gd name="connsiteY1" fmla="*/ 2231572 h 2536372"/>
                <a:gd name="connsiteX2" fmla="*/ 304800 w 968829"/>
                <a:gd name="connsiteY2" fmla="*/ 1371600 h 2536372"/>
                <a:gd name="connsiteX3" fmla="*/ 10886 w 968829"/>
                <a:gd name="connsiteY3" fmla="*/ 0 h 2536372"/>
                <a:gd name="connsiteX4" fmla="*/ 10886 w 968829"/>
                <a:gd name="connsiteY4" fmla="*/ 0 h 2536372"/>
                <a:gd name="connsiteX5" fmla="*/ 0 w 968829"/>
                <a:gd name="connsiteY5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829" h="2536372">
                  <a:moveTo>
                    <a:pt x="968829" y="2536372"/>
                  </a:moveTo>
                  <a:cubicBezTo>
                    <a:pt x="860878" y="2481036"/>
                    <a:pt x="752928" y="2425701"/>
                    <a:pt x="642257" y="2231572"/>
                  </a:cubicBezTo>
                  <a:cubicBezTo>
                    <a:pt x="531586" y="2037443"/>
                    <a:pt x="410028" y="1743529"/>
                    <a:pt x="304800" y="1371600"/>
                  </a:cubicBezTo>
                  <a:cubicBezTo>
                    <a:pt x="199572" y="999671"/>
                    <a:pt x="10886" y="0"/>
                    <a:pt x="10886" y="0"/>
                  </a:cubicBezTo>
                  <a:lnTo>
                    <a:pt x="10886" y="0"/>
                  </a:lnTo>
                  <a:lnTo>
                    <a:pt x="0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6281057" y="751114"/>
              <a:ext cx="881743" cy="2536372"/>
            </a:xfrm>
            <a:custGeom>
              <a:avLst/>
              <a:gdLst>
                <a:gd name="connsiteX0" fmla="*/ 0 w 881743"/>
                <a:gd name="connsiteY0" fmla="*/ 2536372 h 2536372"/>
                <a:gd name="connsiteX1" fmla="*/ 283029 w 881743"/>
                <a:gd name="connsiteY1" fmla="*/ 2231572 h 2536372"/>
                <a:gd name="connsiteX2" fmla="*/ 609600 w 881743"/>
                <a:gd name="connsiteY2" fmla="*/ 1393372 h 2536372"/>
                <a:gd name="connsiteX3" fmla="*/ 881743 w 881743"/>
                <a:gd name="connsiteY3" fmla="*/ 0 h 2536372"/>
                <a:gd name="connsiteX4" fmla="*/ 881743 w 881743"/>
                <a:gd name="connsiteY4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1743" h="2536372">
                  <a:moveTo>
                    <a:pt x="0" y="2536372"/>
                  </a:moveTo>
                  <a:cubicBezTo>
                    <a:pt x="90714" y="2479222"/>
                    <a:pt x="181429" y="2422072"/>
                    <a:pt x="283029" y="2231572"/>
                  </a:cubicBezTo>
                  <a:cubicBezTo>
                    <a:pt x="384629" y="2041072"/>
                    <a:pt x="509814" y="1765301"/>
                    <a:pt x="609600" y="1393372"/>
                  </a:cubicBezTo>
                  <a:cubicBezTo>
                    <a:pt x="709386" y="1021443"/>
                    <a:pt x="881743" y="0"/>
                    <a:pt x="881743" y="0"/>
                  </a:cubicBezTo>
                  <a:lnTo>
                    <a:pt x="881743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785786" y="142852"/>
          <a:ext cx="1125540" cy="349306"/>
        </p:xfrm>
        <a:graphic>
          <a:graphicData uri="http://schemas.openxmlformats.org/presentationml/2006/ole">
            <p:oleObj spid="_x0000_s4100" name="Формула" r:id="rId4" imgW="736560" imgH="228600" progId="Equation.3">
              <p:embed/>
            </p:oleObj>
          </a:graphicData>
        </a:graphic>
      </p:graphicFrame>
      <p:pic>
        <p:nvPicPr>
          <p:cNvPr id="4101" name="Picture 5" descr="C:\Users\миляш\Desktop\gif\62902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143380"/>
            <a:ext cx="714375" cy="10572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-2.5E-6 -0.168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12072 L 0.00157 -0.4537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3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2"/>
                  </p:tgtEl>
                </p:cond>
              </p:nextCondLst>
            </p:seq>
          </p:childTnLst>
        </p:cTn>
      </p:par>
    </p:tnLst>
    <p:bldLst>
      <p:bldP spid="4441" grpId="0" animBg="1"/>
      <p:bldP spid="4445" grpId="0" animBg="1"/>
      <p:bldP spid="4445" grpId="1" animBg="1"/>
      <p:bldP spid="4446" grpId="0" animBg="1"/>
      <p:bldP spid="4446" grpId="1" animBg="1"/>
      <p:bldP spid="4447" grpId="0" animBg="1"/>
      <p:bldP spid="444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                           </a:t>
            </a:r>
            <a:r>
              <a:rPr lang="ru-RU" sz="1600" dirty="0" err="1" smtClean="0">
                <a:latin typeface="SL_Times New Roman" pitchFamily="18" charset="0"/>
              </a:rPr>
              <a:t>функциясене</a:t>
            </a:r>
            <a:r>
              <a:rPr lang="tt-RU" sz="1600" dirty="0" smtClean="0">
                <a:latin typeface="SL_Times New Roman" pitchFamily="18" charset="0"/>
              </a:rPr>
              <a:t>ң графигы             параболасын параллел</a:t>
            </a:r>
            <a:r>
              <a:rPr lang="ru-RU" sz="1600" dirty="0" err="1" smtClean="0">
                <a:latin typeface="SL_Times New Roman" pitchFamily="18" charset="0"/>
              </a:rPr>
              <a:t>ь</a:t>
            </a:r>
            <a:r>
              <a:rPr lang="ru-RU" sz="1600" dirty="0" smtClean="0">
                <a:latin typeface="SL_Times New Roman" pitchFamily="18" charset="0"/>
              </a:rPr>
              <a:t> к</a:t>
            </a:r>
            <a:r>
              <a:rPr lang="tt-RU" sz="1600" dirty="0" smtClean="0">
                <a:latin typeface="SL_Times New Roman" pitchFamily="18" charset="0"/>
              </a:rPr>
              <a:t>ү</a:t>
            </a:r>
            <a:r>
              <a:rPr lang="ru-RU" sz="1600" dirty="0" smtClean="0">
                <a:latin typeface="SL_Times New Roman" pitchFamily="18" charset="0"/>
              </a:rPr>
              <a:t>череп </a:t>
            </a:r>
            <a:r>
              <a:rPr lang="ru-RU" sz="1600" dirty="0" err="1" smtClean="0">
                <a:latin typeface="SL_Times New Roman" pitchFamily="18" charset="0"/>
              </a:rPr>
              <a:t>табыла</a:t>
            </a:r>
            <a:r>
              <a:rPr lang="tt-RU" sz="1600" dirty="0" smtClean="0">
                <a:latin typeface="SL_Times New Roman" pitchFamily="18" charset="0"/>
              </a:rPr>
              <a:t> </a:t>
            </a:r>
            <a:endParaRPr lang="ru-RU" sz="1600" b="1" dirty="0" smtClean="0"/>
          </a:p>
        </p:txBody>
      </p:sp>
      <p:sp>
        <p:nvSpPr>
          <p:cNvPr id="6155" name="Text Box 337"/>
          <p:cNvSpPr txBox="1">
            <a:spLocks noChangeArrowheads="1"/>
          </p:cNvSpPr>
          <p:nvPr/>
        </p:nvSpPr>
        <p:spPr bwMode="auto">
          <a:xfrm>
            <a:off x="928662" y="1285860"/>
            <a:ext cx="27146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16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1600" b="1" dirty="0" smtClean="0">
                <a:latin typeface="SL_Times New Roman" pitchFamily="18" charset="0"/>
              </a:rPr>
              <a:t> 2 берәмлек аска, Хлар күчәре буйлап 3 берәмлек сулга</a:t>
            </a:r>
            <a:endParaRPr lang="ru-RU" sz="1600" b="1" dirty="0" smtClean="0">
              <a:latin typeface="SL_Times New Roman" pitchFamily="18" charset="0"/>
            </a:endParaRPr>
          </a:p>
        </p:txBody>
      </p:sp>
      <p:sp>
        <p:nvSpPr>
          <p:cNvPr id="6156" name="Text Box 338"/>
          <p:cNvSpPr txBox="1">
            <a:spLocks noChangeArrowheads="1"/>
          </p:cNvSpPr>
          <p:nvPr/>
        </p:nvSpPr>
        <p:spPr bwMode="auto">
          <a:xfrm>
            <a:off x="1071539" y="3571877"/>
            <a:ext cx="27860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1600" b="1" dirty="0">
                <a:latin typeface="SL_Times New Roman" pitchFamily="18" charset="0"/>
              </a:rPr>
              <a:t>У</a:t>
            </a:r>
            <a:r>
              <a:rPr lang="tt-RU" sz="1600" b="1" dirty="0" smtClean="0">
                <a:latin typeface="SL_Times New Roman" pitchFamily="18" charset="0"/>
              </a:rPr>
              <a:t>лар күчәре буйлап       </a:t>
            </a:r>
          </a:p>
          <a:p>
            <a:r>
              <a:rPr lang="tt-RU" sz="1600" b="1" dirty="0" smtClean="0">
                <a:latin typeface="SL_Times New Roman" pitchFamily="18" charset="0"/>
              </a:rPr>
              <a:t> 2 берәмлек өскә, Хлар күчәре буйлап 3 берәмлек уңга</a:t>
            </a:r>
            <a:endParaRPr lang="ru-RU" sz="16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6157" name="Text Box 339"/>
          <p:cNvSpPr txBox="1">
            <a:spLocks noChangeArrowheads="1"/>
          </p:cNvSpPr>
          <p:nvPr/>
        </p:nvSpPr>
        <p:spPr bwMode="auto">
          <a:xfrm>
            <a:off x="1000100" y="2357430"/>
            <a:ext cx="27860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16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1600" b="1" dirty="0" smtClean="0">
                <a:latin typeface="SL_Times New Roman" pitchFamily="18" charset="0"/>
              </a:rPr>
              <a:t> 2 берәмлек аска, Хлар күчәре буйлап 3 берәмлек уңга</a:t>
            </a:r>
            <a:endParaRPr lang="ru-RU" sz="1600" b="1" dirty="0" smtClean="0">
              <a:latin typeface="SL_Times New Roman" pitchFamily="18" charset="0"/>
            </a:endParaRPr>
          </a:p>
        </p:txBody>
      </p:sp>
      <p:sp>
        <p:nvSpPr>
          <p:cNvPr id="6158" name="Text Box 340"/>
          <p:cNvSpPr txBox="1">
            <a:spLocks noChangeArrowheads="1"/>
          </p:cNvSpPr>
          <p:nvPr/>
        </p:nvSpPr>
        <p:spPr bwMode="auto">
          <a:xfrm>
            <a:off x="1071538" y="4714884"/>
            <a:ext cx="27146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t-RU" sz="1600" b="1" dirty="0" smtClean="0">
                <a:latin typeface="SL_Times New Roman" pitchFamily="18" charset="0"/>
              </a:rPr>
              <a:t>Улар күчәре буйлап       </a:t>
            </a:r>
          </a:p>
          <a:p>
            <a:r>
              <a:rPr lang="tt-RU" sz="1600" b="1" dirty="0" smtClean="0">
                <a:latin typeface="SL_Times New Roman" pitchFamily="18" charset="0"/>
              </a:rPr>
              <a:t> 2 берәмлек өскә, Хлар күчәре буйлап 3 берәмлек сулга</a:t>
            </a:r>
            <a:endParaRPr lang="ru-RU" sz="1600" b="1" dirty="0" smtClean="0">
              <a:latin typeface="SL_Times New Roman" pitchFamily="18" charset="0"/>
            </a:endParaRPr>
          </a:p>
          <a:p>
            <a:endParaRPr lang="ru-RU" sz="2000" b="1" dirty="0"/>
          </a:p>
        </p:txBody>
      </p:sp>
      <p:sp>
        <p:nvSpPr>
          <p:cNvPr id="4437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3643314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4441" name="AutoShape 345"/>
          <p:cNvSpPr>
            <a:spLocks noChangeArrowheads="1"/>
          </p:cNvSpPr>
          <p:nvPr/>
        </p:nvSpPr>
        <p:spPr bwMode="auto">
          <a:xfrm>
            <a:off x="2214546" y="2857496"/>
            <a:ext cx="1944688" cy="649288"/>
          </a:xfrm>
          <a:prstGeom prst="wedgeEllipseCallout">
            <a:avLst>
              <a:gd name="adj1" fmla="val -116663"/>
              <a:gd name="adj2" fmla="val 12182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ДӨРЕС!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42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1500174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4443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2428868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444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485776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4445" name="AutoShape 349"/>
          <p:cNvSpPr>
            <a:spLocks noChangeArrowheads="1"/>
          </p:cNvSpPr>
          <p:nvPr/>
        </p:nvSpPr>
        <p:spPr bwMode="auto">
          <a:xfrm>
            <a:off x="1857356" y="4143380"/>
            <a:ext cx="2214578" cy="928694"/>
          </a:xfrm>
          <a:prstGeom prst="wedgeEllipseCallout">
            <a:avLst>
              <a:gd name="adj1" fmla="val -91081"/>
              <a:gd name="adj2" fmla="val 6436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Уйла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46" name="AutoShape 350"/>
          <p:cNvSpPr>
            <a:spLocks noChangeArrowheads="1"/>
          </p:cNvSpPr>
          <p:nvPr/>
        </p:nvSpPr>
        <p:spPr bwMode="auto">
          <a:xfrm>
            <a:off x="2071670" y="1428736"/>
            <a:ext cx="2160588" cy="576262"/>
          </a:xfrm>
          <a:prstGeom prst="wedgeEllipseCallout">
            <a:avLst>
              <a:gd name="adj1" fmla="val -98075"/>
              <a:gd name="adj2" fmla="val 1450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УЙЛА!</a:t>
            </a:r>
            <a:endParaRPr lang="ru-RU" sz="2000" b="1" dirty="0"/>
          </a:p>
        </p:txBody>
      </p:sp>
      <p:sp>
        <p:nvSpPr>
          <p:cNvPr id="4447" name="AutoShape 351"/>
          <p:cNvSpPr>
            <a:spLocks noChangeArrowheads="1"/>
          </p:cNvSpPr>
          <p:nvPr/>
        </p:nvSpPr>
        <p:spPr bwMode="auto">
          <a:xfrm>
            <a:off x="1357290" y="928670"/>
            <a:ext cx="2160587" cy="576263"/>
          </a:xfrm>
          <a:prstGeom prst="wedgeEllipseCallout">
            <a:avLst>
              <a:gd name="adj1" fmla="val -69678"/>
              <a:gd name="adj2" fmla="val 98912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tt-RU" sz="2000" b="1" dirty="0" smtClean="0"/>
              <a:t>УЙЛА!</a:t>
            </a:r>
            <a:endParaRPr lang="ru-RU" sz="2000" b="1" dirty="0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Группа 83"/>
          <p:cNvGrpSpPr/>
          <p:nvPr/>
        </p:nvGrpSpPr>
        <p:grpSpPr>
          <a:xfrm rot="10800000">
            <a:off x="5357818" y="3286124"/>
            <a:ext cx="1911124" cy="2428892"/>
            <a:chOff x="5323114" y="751114"/>
            <a:chExt cx="1839686" cy="2536372"/>
          </a:xfrm>
          <a:noFill/>
        </p:grpSpPr>
        <p:sp>
          <p:nvSpPr>
            <p:cNvPr id="82" name="Полилиния 81"/>
            <p:cNvSpPr/>
            <p:nvPr/>
          </p:nvSpPr>
          <p:spPr>
            <a:xfrm>
              <a:off x="5323114" y="751114"/>
              <a:ext cx="968829" cy="2536372"/>
            </a:xfrm>
            <a:custGeom>
              <a:avLst/>
              <a:gdLst>
                <a:gd name="connsiteX0" fmla="*/ 968829 w 968829"/>
                <a:gd name="connsiteY0" fmla="*/ 2536372 h 2536372"/>
                <a:gd name="connsiteX1" fmla="*/ 642257 w 968829"/>
                <a:gd name="connsiteY1" fmla="*/ 2231572 h 2536372"/>
                <a:gd name="connsiteX2" fmla="*/ 304800 w 968829"/>
                <a:gd name="connsiteY2" fmla="*/ 1371600 h 2536372"/>
                <a:gd name="connsiteX3" fmla="*/ 10886 w 968829"/>
                <a:gd name="connsiteY3" fmla="*/ 0 h 2536372"/>
                <a:gd name="connsiteX4" fmla="*/ 10886 w 968829"/>
                <a:gd name="connsiteY4" fmla="*/ 0 h 2536372"/>
                <a:gd name="connsiteX5" fmla="*/ 0 w 968829"/>
                <a:gd name="connsiteY5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829" h="2536372">
                  <a:moveTo>
                    <a:pt x="968829" y="2536372"/>
                  </a:moveTo>
                  <a:cubicBezTo>
                    <a:pt x="860878" y="2481036"/>
                    <a:pt x="752928" y="2425701"/>
                    <a:pt x="642257" y="2231572"/>
                  </a:cubicBezTo>
                  <a:cubicBezTo>
                    <a:pt x="531586" y="2037443"/>
                    <a:pt x="410028" y="1743529"/>
                    <a:pt x="304800" y="1371600"/>
                  </a:cubicBezTo>
                  <a:cubicBezTo>
                    <a:pt x="199572" y="999671"/>
                    <a:pt x="10886" y="0"/>
                    <a:pt x="10886" y="0"/>
                  </a:cubicBezTo>
                  <a:lnTo>
                    <a:pt x="10886" y="0"/>
                  </a:lnTo>
                  <a:lnTo>
                    <a:pt x="0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3" name="Полилиния 82"/>
            <p:cNvSpPr/>
            <p:nvPr/>
          </p:nvSpPr>
          <p:spPr>
            <a:xfrm>
              <a:off x="6281057" y="751114"/>
              <a:ext cx="881743" cy="2536372"/>
            </a:xfrm>
            <a:custGeom>
              <a:avLst/>
              <a:gdLst>
                <a:gd name="connsiteX0" fmla="*/ 0 w 881743"/>
                <a:gd name="connsiteY0" fmla="*/ 2536372 h 2536372"/>
                <a:gd name="connsiteX1" fmla="*/ 283029 w 881743"/>
                <a:gd name="connsiteY1" fmla="*/ 2231572 h 2536372"/>
                <a:gd name="connsiteX2" fmla="*/ 609600 w 881743"/>
                <a:gd name="connsiteY2" fmla="*/ 1393372 h 2536372"/>
                <a:gd name="connsiteX3" fmla="*/ 881743 w 881743"/>
                <a:gd name="connsiteY3" fmla="*/ 0 h 2536372"/>
                <a:gd name="connsiteX4" fmla="*/ 881743 w 881743"/>
                <a:gd name="connsiteY4" fmla="*/ 0 h 253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1743" h="2536372">
                  <a:moveTo>
                    <a:pt x="0" y="2536372"/>
                  </a:moveTo>
                  <a:cubicBezTo>
                    <a:pt x="90714" y="2479222"/>
                    <a:pt x="181429" y="2422072"/>
                    <a:pt x="283029" y="2231572"/>
                  </a:cubicBezTo>
                  <a:cubicBezTo>
                    <a:pt x="384629" y="2041072"/>
                    <a:pt x="509814" y="1765301"/>
                    <a:pt x="609600" y="1393372"/>
                  </a:cubicBezTo>
                  <a:cubicBezTo>
                    <a:pt x="709386" y="1021443"/>
                    <a:pt x="881743" y="0"/>
                    <a:pt x="881743" y="0"/>
                  </a:cubicBezTo>
                  <a:lnTo>
                    <a:pt x="881743" y="0"/>
                  </a:lnTo>
                </a:path>
              </a:pathLst>
            </a:cu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endPara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54038" y="142875"/>
          <a:ext cx="1590675" cy="349250"/>
        </p:xfrm>
        <a:graphic>
          <a:graphicData uri="http://schemas.openxmlformats.org/presentationml/2006/ole">
            <p:oleObj spid="_x0000_s5123" name="Формула" r:id="rId3" imgW="1041120" imgH="228600" progId="Equation.3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000628" y="214290"/>
          <a:ext cx="692150" cy="311150"/>
        </p:xfrm>
        <a:graphic>
          <a:graphicData uri="http://schemas.openxmlformats.org/presentationml/2006/ole">
            <p:oleObj spid="_x0000_s5126" name="Формула" r:id="rId4" imgW="507960" imgH="228600" progId="Equation.3">
              <p:embed/>
            </p:oleObj>
          </a:graphicData>
        </a:graphic>
      </p:graphicFrame>
      <p:sp>
        <p:nvSpPr>
          <p:cNvPr id="68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27" name="Picture 7" descr="C:\Users\миляш\Desktop\gif\62902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786322"/>
            <a:ext cx="714375" cy="10572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022E-16 L 0.04653 1.11022E-16 C 0.06736 1.11022E-16 0.09306 -0.02593 0.09306 -0.04676 L 0.09306 -0.09329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7.46531E-6 C 0.01268 0.00579 0.02674 0.00787 0.03994 0.01018 C 0.06112 0.00903 0.07466 0.00764 0.09376 0.00394 C 0.10626 -0.00138 0.11823 -0.00693 0.12917 -0.01641 C 0.13195 -0.02775 0.13751 -0.03468 0.1415 -0.04509 C 0.14549 -0.06637 0.15556 -0.08603 0.16615 -0.10245 C 0.17049 -0.10915 0.17205 -0.11655 0.17691 -0.12303 C 0.18004 -0.1332 0.18264 -0.14084 0.18768 -0.14962 C 0.19132 -0.16396 0.19514 -0.17807 0.20157 -0.19056 C 0.20747 -0.21947 0.21407 -0.24745 0.21841 -0.27682 C 0.21789 -0.29671 0.21771 -0.31637 0.21685 -0.33626 C 0.21632 -0.34782 0.21146 -0.35962 0.20921 -0.37095 C 0.21007 -0.39153 0.21233 -0.41211 0.21233 -0.43246 " pathEditMode="relative" ptsTypes="ffffffffffffA">
                                      <p:cBhvr>
                                        <p:cTn id="12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3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2"/>
                  </p:tgtEl>
                </p:cond>
              </p:nextCondLst>
            </p:seq>
          </p:childTnLst>
        </p:cTn>
      </p:par>
    </p:tnLst>
    <p:bldLst>
      <p:bldP spid="4441" grpId="0" animBg="1"/>
      <p:bldP spid="4445" grpId="0" animBg="1"/>
      <p:bldP spid="4445" grpId="1" animBg="1"/>
      <p:bldP spid="4446" grpId="0" animBg="1"/>
      <p:bldP spid="4446" grpId="1" animBg="1"/>
      <p:bldP spid="4447" grpId="0" animBg="1"/>
      <p:bldP spid="444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7786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Түбәндәге  функцияләрне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ң схематик графикларын  төзегез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71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71471" y="1357298"/>
          <a:ext cx="2708645" cy="2643206"/>
        </p:xfrm>
        <a:graphic>
          <a:graphicData uri="http://schemas.openxmlformats.org/presentationml/2006/ole">
            <p:oleObj spid="_x0000_s19458" name="Формула" r:id="rId3" imgW="990360" imgH="965160" progId="Equation.3">
              <p:embed/>
            </p:oleObj>
          </a:graphicData>
        </a:graphic>
      </p:graphicFrame>
      <p:graphicFrame>
        <p:nvGraphicFramePr>
          <p:cNvPr id="65" name="Объект 64"/>
          <p:cNvGraphicFramePr>
            <a:graphicFrameLocks noChangeAspect="1"/>
          </p:cNvGraphicFramePr>
          <p:nvPr/>
        </p:nvGraphicFramePr>
        <p:xfrm>
          <a:off x="474057" y="4786322"/>
          <a:ext cx="3156260" cy="857256"/>
        </p:xfrm>
        <a:graphic>
          <a:graphicData uri="http://schemas.openxmlformats.org/presentationml/2006/ole">
            <p:oleObj spid="_x0000_s19460" name="Формула" r:id="rId4" imgW="1028520" imgH="27936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7786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Түбәндәге  функцияләрне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ң схематик графикларын  төзегез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28596" y="1428736"/>
          <a:ext cx="2639446" cy="2571768"/>
        </p:xfrm>
        <a:graphic>
          <a:graphicData uri="http://schemas.openxmlformats.org/presentationml/2006/ole">
            <p:oleObj spid="_x0000_s20484" name="Формула" r:id="rId3" imgW="990360" imgH="965160" progId="Equation.3">
              <p:embed/>
            </p:oleObj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500034" y="5286387"/>
          <a:ext cx="3071834" cy="834325"/>
        </p:xfrm>
        <a:graphic>
          <a:graphicData uri="http://schemas.openxmlformats.org/presentationml/2006/ole">
            <p:oleObj spid="_x0000_s20485" name="Формула" r:id="rId4" imgW="1028520" imgH="279360" progId="Equation.3">
              <p:embed/>
            </p:oleObj>
          </a:graphicData>
        </a:graphic>
      </p:graphicFrame>
      <p:sp>
        <p:nvSpPr>
          <p:cNvPr id="53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-1</a:t>
            </a:r>
          </a:p>
          <a:p>
            <a:r>
              <a:rPr lang="ru-RU" b="1" dirty="0"/>
              <a:t>-2</a:t>
            </a:r>
          </a:p>
          <a:p>
            <a:r>
              <a:rPr lang="ru-RU" b="1" dirty="0"/>
              <a:t>-3</a:t>
            </a:r>
          </a:p>
          <a:p>
            <a:r>
              <a:rPr lang="ru-RU" b="1" dirty="0"/>
              <a:t>-4</a:t>
            </a:r>
          </a:p>
          <a:p>
            <a:r>
              <a:rPr lang="ru-RU" b="1" dirty="0"/>
              <a:t>-5</a:t>
            </a:r>
          </a:p>
          <a:p>
            <a:r>
              <a:rPr lang="ru-RU" b="1" dirty="0"/>
              <a:t>-6</a:t>
            </a:r>
          </a:p>
          <a:p>
            <a:r>
              <a:rPr lang="ru-RU" b="1" dirty="0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L_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Түбәндәге  функцияне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ң  графигын  төзегез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71" name="AutoShape 359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429652" y="6072206"/>
            <a:ext cx="534961" cy="59688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1071538" y="857232"/>
          <a:ext cx="1411296" cy="1411296"/>
        </p:xfrm>
        <a:graphic>
          <a:graphicData uri="http://schemas.openxmlformats.org/presentationml/2006/ole">
            <p:oleObj spid="_x0000_s21508" name="Формула" r:id="rId3" imgW="39348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570</Words>
  <Application>Microsoft Office PowerPoint</Application>
  <PresentationFormat>Экран (4:3)</PresentationFormat>
  <Paragraphs>188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Формула</vt:lpstr>
      <vt:lpstr>Вакланмалы-сызыкча функция һәм аның графигы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Администратор</cp:lastModifiedBy>
  <cp:revision>24</cp:revision>
  <dcterms:created xsi:type="dcterms:W3CDTF">2010-10-26T09:48:08Z</dcterms:created>
  <dcterms:modified xsi:type="dcterms:W3CDTF">2015-01-30T10:04:51Z</dcterms:modified>
</cp:coreProperties>
</file>